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71" r:id="rId5"/>
    <p:sldId id="275" r:id="rId6"/>
    <p:sldId id="257" r:id="rId7"/>
    <p:sldId id="272" r:id="rId8"/>
    <p:sldId id="276" r:id="rId9"/>
    <p:sldId id="260" r:id="rId10"/>
    <p:sldId id="261" r:id="rId11"/>
    <p:sldId id="262" r:id="rId12"/>
    <p:sldId id="278" r:id="rId13"/>
    <p:sldId id="265" r:id="rId14"/>
    <p:sldId id="280" r:id="rId15"/>
    <p:sldId id="279" r:id="rId16"/>
    <p:sldId id="284" r:id="rId17"/>
    <p:sldId id="283" r:id="rId18"/>
    <p:sldId id="264" r:id="rId19"/>
    <p:sldId id="281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1" r:id="rId28"/>
    <p:sldId id="296" r:id="rId29"/>
    <p:sldId id="294" r:id="rId30"/>
    <p:sldId id="295" r:id="rId31"/>
    <p:sldId id="299" r:id="rId32"/>
    <p:sldId id="297" r:id="rId33"/>
    <p:sldId id="298" r:id="rId34"/>
    <p:sldId id="300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shal Dey" initials="KD" lastIdx="0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3"/>
  </p:normalViewPr>
  <p:slideViewPr>
    <p:cSldViewPr snapToGrid="0" snapToObjects="1">
      <p:cViewPr>
        <p:scale>
          <a:sx n="85" d="100"/>
          <a:sy n="85" d="100"/>
        </p:scale>
        <p:origin x="656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DAB0-8AB7-4040-89EF-CD82BA142344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B5011-1601-2640-A696-0F7EEFBF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4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</a:t>
            </a:r>
            <a:r>
              <a:rPr lang="en-US" baseline="0" dirty="0" smtClean="0"/>
              <a:t> THE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B5011-1601-2640-A696-0F7EEFBF2C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8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7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1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3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6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dey/aRchaic" TargetMode="External"/><Relationship Id="rId4" Type="http://schemas.openxmlformats.org/officeDocument/2006/relationships/hyperlink" Target="https://github.com/halasadi/ancient-damag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2687" y="3013075"/>
            <a:ext cx="5502275" cy="1289050"/>
          </a:xfrm>
        </p:spPr>
        <p:txBody>
          <a:bodyPr>
            <a:normAutofit/>
          </a:bodyPr>
          <a:lstStyle/>
          <a:p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An R package for clustering and visualizing ancient </a:t>
            </a:r>
            <a:r>
              <a:rPr lang="en-US" sz="25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dna</a:t>
            </a:r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signatures</a:t>
            </a:r>
            <a:endParaRPr lang="en-US" sz="25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8626"/>
            <a:ext cx="6390981" cy="2794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956772" y="6424679"/>
            <a:ext cx="4480495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By Hussein Al-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Asadi</a:t>
            </a:r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&amp;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Kushal</a:t>
            </a:r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Dey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18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</a:t>
            </a:r>
            <a:r>
              <a:rPr lang="en-US" dirty="0" smtClean="0"/>
              <a:t>Get mutational patterns from BAM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176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Mutational pattern: mutation, flanking bases (we use 2), and position from the end of the read.</a:t>
            </a:r>
          </a:p>
          <a:p>
            <a:pPr lvl="1"/>
            <a:r>
              <a:rPr lang="en-US" dirty="0" smtClean="0"/>
              <a:t> Loop through bam file and record the number of all such patterns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 output for Sample_1</a:t>
            </a:r>
          </a:p>
          <a:p>
            <a:pPr lvl="1"/>
            <a:r>
              <a:rPr lang="en-US" dirty="0" smtClean="0"/>
              <a:t>AA(T-&gt;A)AA, 0, 50, </a:t>
            </a:r>
            <a:r>
              <a:rPr lang="en-US" dirty="0"/>
              <a:t>7</a:t>
            </a:r>
            <a:endParaRPr lang="en-US" dirty="0" smtClean="0"/>
          </a:p>
          <a:p>
            <a:pPr lvl="1"/>
            <a:r>
              <a:rPr lang="en-US" dirty="0" smtClean="0"/>
              <a:t>AA(T-&gt;A)AA, 10, 40, 3</a:t>
            </a:r>
          </a:p>
          <a:p>
            <a:pPr lvl="1"/>
            <a:r>
              <a:rPr lang="en-US" dirty="0" smtClean="0"/>
              <a:t>GC(C-&gt;T)TT, 2, 48, 6</a:t>
            </a:r>
          </a:p>
        </p:txBody>
      </p:sp>
    </p:spTree>
    <p:extLst>
      <p:ext uri="{BB962C8B-B14F-4D97-AF65-F5344CB8AC3E}">
        <p14:creationId xmlns:p14="http://schemas.microsoft.com/office/powerpoint/2010/main" val="7392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Clustering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STRUCTURE:  if K=2, a </a:t>
            </a:r>
            <a:r>
              <a:rPr lang="en-US" dirty="0" smtClean="0">
                <a:solidFill>
                  <a:srgbClr val="FF0000"/>
                </a:solidFill>
              </a:rPr>
              <a:t>African-American </a:t>
            </a:r>
            <a:r>
              <a:rPr lang="en-US" dirty="0" smtClean="0"/>
              <a:t>individual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will be mixture of </a:t>
            </a:r>
            <a:r>
              <a:rPr lang="en-US" dirty="0" smtClean="0">
                <a:solidFill>
                  <a:schemeClr val="accent1"/>
                </a:solidFill>
              </a:rPr>
              <a:t>African </a:t>
            </a:r>
            <a:r>
              <a:rPr lang="en-US" dirty="0" smtClean="0"/>
              <a:t>ancestry and </a:t>
            </a:r>
            <a:r>
              <a:rPr lang="en-US" dirty="0" smtClean="0">
                <a:solidFill>
                  <a:schemeClr val="accent3"/>
                </a:solidFill>
              </a:rPr>
              <a:t>European</a:t>
            </a:r>
            <a:r>
              <a:rPr lang="en-US" dirty="0" smtClean="0"/>
              <a:t>” ancestry</a:t>
            </a:r>
            <a:r>
              <a:rPr lang="en-US" dirty="0"/>
              <a:t> </a:t>
            </a:r>
            <a:r>
              <a:rPr lang="en-US" dirty="0" smtClean="0"/>
              <a:t>where ancestries are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defined by a probability vector on allele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frequencies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aRchaic</a:t>
            </a:r>
            <a:r>
              <a:rPr lang="en-US" dirty="0"/>
              <a:t>:</a:t>
            </a:r>
            <a:r>
              <a:rPr lang="en-US" dirty="0" smtClean="0"/>
              <a:t> if K=2, a </a:t>
            </a:r>
            <a:r>
              <a:rPr lang="en-US" dirty="0" smtClean="0">
                <a:solidFill>
                  <a:srgbClr val="FF0000"/>
                </a:solidFill>
              </a:rPr>
              <a:t>contaminated</a:t>
            </a:r>
            <a:r>
              <a:rPr lang="en-US" dirty="0" smtClean="0"/>
              <a:t> individual will be mixture of </a:t>
            </a:r>
            <a:r>
              <a:rPr lang="en-US" dirty="0" smtClean="0">
                <a:solidFill>
                  <a:srgbClr val="4F81BD"/>
                </a:solidFill>
              </a:rPr>
              <a:t>ancient</a:t>
            </a:r>
            <a:r>
              <a:rPr lang="en-US" dirty="0" smtClean="0"/>
              <a:t> ancestry and </a:t>
            </a:r>
            <a:r>
              <a:rPr lang="en-US" dirty="0" smtClean="0">
                <a:solidFill>
                  <a:srgbClr val="9BBB59"/>
                </a:solidFill>
              </a:rPr>
              <a:t>modern</a:t>
            </a:r>
            <a:r>
              <a:rPr lang="en-US" dirty="0" smtClean="0"/>
              <a:t> ancestry where ancestries are </a:t>
            </a:r>
            <a:r>
              <a:rPr lang="en-US" dirty="0">
                <a:solidFill>
                  <a:srgbClr val="953735"/>
                </a:solidFill>
              </a:rPr>
              <a:t>defined by a probability vector on mutational </a:t>
            </a:r>
            <a:r>
              <a:rPr lang="en-US" dirty="0" smtClean="0">
                <a:solidFill>
                  <a:srgbClr val="953735"/>
                </a:solidFill>
              </a:rPr>
              <a:t>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131"/>
            <a:ext cx="9144000" cy="4572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85905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Graphical overview of</a:t>
            </a:r>
            <a:endParaRPr lang="en-US" dirty="0"/>
          </a:p>
        </p:txBody>
      </p:sp>
      <p:pic>
        <p:nvPicPr>
          <p:cNvPr id="4" name="Picture 3" descr="archa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10" y="2746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20554" r="-2171" b="4381"/>
          <a:stretch/>
        </p:blipFill>
        <p:spPr>
          <a:xfrm>
            <a:off x="704536" y="254834"/>
            <a:ext cx="7495081" cy="312813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23298"/>
              </p:ext>
            </p:extLst>
          </p:nvPr>
        </p:nvGraphicFramePr>
        <p:xfrm>
          <a:off x="704536" y="3528508"/>
          <a:ext cx="4302180" cy="277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436"/>
                <a:gridCol w="860436"/>
                <a:gridCol w="860436"/>
                <a:gridCol w="860436"/>
                <a:gridCol w="860436"/>
              </a:tblGrid>
              <a:tr h="8431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flank2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Left flank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flank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Right flank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03054"/>
              </p:ext>
            </p:extLst>
          </p:nvPr>
        </p:nvGraphicFramePr>
        <p:xfrm>
          <a:off x="5786204" y="3525604"/>
          <a:ext cx="2443396" cy="2773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108"/>
                <a:gridCol w="971288"/>
              </a:tblGrid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mutations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prob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C -&gt;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</a:tr>
              <a:tr h="370151">
                <a:tc>
                  <a:txBody>
                    <a:bodyPr/>
                    <a:lstStyle/>
                    <a:p>
                      <a:r>
                        <a:rPr lang="en-US" dirty="0" smtClean="0"/>
                        <a:t>C -&gt;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C -&gt;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T -&gt;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T -&gt;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T -&gt;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34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4205" y="2278505"/>
            <a:ext cx="6610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+ 7 controls from Di </a:t>
            </a:r>
            <a:r>
              <a:rPr lang="en-US" sz="2800" i="1" dirty="0" err="1" smtClean="0"/>
              <a:t>Rienzo</a:t>
            </a:r>
            <a:r>
              <a:rPr lang="en-US" sz="2800" i="1" dirty="0" smtClean="0"/>
              <a:t> lab </a:t>
            </a:r>
            <a:endParaRPr lang="en-US" sz="2800" i="1" dirty="0"/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26745"/>
              </p:ext>
            </p:extLst>
          </p:nvPr>
        </p:nvGraphicFramePr>
        <p:xfrm>
          <a:off x="3605914" y="179881"/>
          <a:ext cx="1092565" cy="1932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565"/>
              </a:tblGrid>
              <a:tr h="276039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PCRNeg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Libneg3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Libneg2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Libneg1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EXN3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EXN2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EXN1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2" t="4742" r="3562"/>
          <a:stretch/>
        </p:blipFill>
        <p:spPr>
          <a:xfrm>
            <a:off x="4698479" y="179882"/>
            <a:ext cx="4445522" cy="23231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r="3035"/>
          <a:stretch/>
        </p:blipFill>
        <p:spPr>
          <a:xfrm>
            <a:off x="4891788" y="2112155"/>
            <a:ext cx="4252213" cy="263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8" y="4435339"/>
            <a:ext cx="4585273" cy="24226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4216" r="2270" b="5827"/>
          <a:stretch/>
        </p:blipFill>
        <p:spPr>
          <a:xfrm>
            <a:off x="4891788" y="4549892"/>
            <a:ext cx="4252214" cy="23081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2807" cy="668561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3056276" y="179882"/>
            <a:ext cx="254833" cy="7467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9059" y="20708"/>
            <a:ext cx="12162117" cy="762102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9" y="865699"/>
            <a:ext cx="4103985" cy="2019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65297" y="1471308"/>
            <a:ext cx="844786" cy="484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CNE1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127894"/>
            <a:ext cx="779489" cy="39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KS20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09" y="2848772"/>
            <a:ext cx="4191908" cy="1893924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0" y="4955587"/>
            <a:ext cx="779489" cy="36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S30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71" y="4820769"/>
            <a:ext cx="4103984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21" y="733468"/>
            <a:ext cx="3537679" cy="59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+ 7 controls from Di </a:t>
            </a:r>
            <a:r>
              <a:rPr lang="en-US" sz="2800" i="1" dirty="0" err="1" smtClean="0"/>
              <a:t>Rienzo</a:t>
            </a:r>
            <a:r>
              <a:rPr lang="en-US" sz="2800" i="1" dirty="0" smtClean="0"/>
              <a:t> lab +</a:t>
            </a:r>
          </a:p>
          <a:p>
            <a:r>
              <a:rPr lang="en-US" sz="2800" i="1" dirty="0" smtClean="0"/>
              <a:t>500 randomly selected 1000 Genome modern samples of European and American ancestry</a:t>
            </a:r>
            <a:endParaRPr lang="en-US" sz="2800" i="1" dirty="0"/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3" y="0"/>
            <a:ext cx="3429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0"/>
            <a:ext cx="4632712" cy="2593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2172115"/>
            <a:ext cx="4632712" cy="2573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4246797"/>
            <a:ext cx="4666439" cy="26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1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+ 5 Sherpa samples + 5 ancient Sardinia samples recently collected 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3343"/>
          <a:stretch/>
        </p:blipFill>
        <p:spPr>
          <a:xfrm>
            <a:off x="203200" y="3652239"/>
            <a:ext cx="8671859" cy="2951760"/>
          </a:xfrm>
          <a:prstGeom prst="rect">
            <a:avLst/>
          </a:prstGeom>
        </p:spPr>
      </p:pic>
      <p:pic>
        <p:nvPicPr>
          <p:cNvPr id="5" name="Picture 4" descr="Screen Shot 2017-01-06 at 1.33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4" y="817284"/>
            <a:ext cx="7404100" cy="22352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831065" y="436865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0015" y="4801976"/>
            <a:ext cx="345279" cy="327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5960099" y="436865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G-&gt;A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87883" y="4801976"/>
            <a:ext cx="358588" cy="327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89" y="0"/>
            <a:ext cx="5726243" cy="2308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6" y="2269135"/>
            <a:ext cx="5773087" cy="2319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89" y="4436569"/>
            <a:ext cx="5749664" cy="22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+ 5 Sherpa samples + 5 ancient Sardinia samples recently collected + 10 HGDP modern samples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-18766"/>
            <a:ext cx="4613692" cy="1774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1564154"/>
            <a:ext cx="4613692" cy="1864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3338200"/>
            <a:ext cx="4613692" cy="1758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4948180"/>
            <a:ext cx="4613692" cy="17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25 ancients + 25 moderns from the ancient data collected by John Lindo (</a:t>
            </a:r>
            <a:r>
              <a:rPr lang="en-US" sz="2800" i="1" dirty="0" err="1" smtClean="0"/>
              <a:t>DiRienzo</a:t>
            </a:r>
            <a:r>
              <a:rPr lang="en-US" sz="2800" i="1" dirty="0" smtClean="0"/>
              <a:t> Lab)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1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77" y="81090"/>
            <a:ext cx="5726243" cy="2275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77" y="2275382"/>
            <a:ext cx="5741233" cy="2305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063" y="4499862"/>
            <a:ext cx="5700947" cy="22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" y="0"/>
            <a:ext cx="4829331" cy="298387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5400000">
            <a:off x="1298523" y="2051153"/>
            <a:ext cx="854440" cy="1611442"/>
          </a:xfrm>
          <a:prstGeom prst="rightBrace">
            <a:avLst>
              <a:gd name="adj1" fmla="val 8333"/>
              <a:gd name="adj2" fmla="val 4871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2956808" y="2006181"/>
            <a:ext cx="854440" cy="1611442"/>
          </a:xfrm>
          <a:prstGeom prst="rightBrace">
            <a:avLst>
              <a:gd name="adj1" fmla="val 8333"/>
              <a:gd name="adj2" fmla="val 4871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34134" y="3291591"/>
            <a:ext cx="105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ancient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62507" y="3284094"/>
            <a:ext cx="11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moderns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12" y="29150"/>
            <a:ext cx="4257206" cy="31187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07" y="3698398"/>
            <a:ext cx="4077939" cy="31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9254" y="389744"/>
            <a:ext cx="661066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err="1" smtClean="0"/>
              <a:t>Allentoft</a:t>
            </a:r>
            <a:r>
              <a:rPr lang="en-US" sz="2800" i="1" dirty="0" smtClean="0"/>
              <a:t> + </a:t>
            </a:r>
            <a:r>
              <a:rPr lang="en-US" sz="2800" i="1" dirty="0" err="1" smtClean="0"/>
              <a:t>Haak</a:t>
            </a:r>
            <a:r>
              <a:rPr lang="en-US" sz="2800" i="1" dirty="0" smtClean="0"/>
              <a:t> et al published ancient data + Di </a:t>
            </a:r>
            <a:r>
              <a:rPr lang="en-US" sz="2800" i="1" dirty="0" err="1" smtClean="0"/>
              <a:t>Rienzo</a:t>
            </a:r>
            <a:r>
              <a:rPr lang="en-US" sz="2800" i="1" dirty="0" smtClean="0"/>
              <a:t> data + 10 HGDP modern samples </a:t>
            </a:r>
          </a:p>
          <a:p>
            <a:endParaRPr lang="en-US" sz="2800" i="1" dirty="0"/>
          </a:p>
          <a:p>
            <a:r>
              <a:rPr lang="en-US" sz="2800" i="1" dirty="0" smtClean="0"/>
              <a:t>We show the lab specific effects on mutational patterns. </a:t>
            </a:r>
          </a:p>
          <a:p>
            <a:endParaRPr lang="en-US" sz="2800" i="1" dirty="0"/>
          </a:p>
          <a:p>
            <a:r>
              <a:rPr lang="en-US" sz="2800" i="1" dirty="0" smtClean="0"/>
              <a:t>We remove the C-&gt; T patterns and the read position information and ran the model on remaining mutational patterns.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60" y="209862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1" y="622091"/>
            <a:ext cx="3102966" cy="2784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63" y="644198"/>
            <a:ext cx="3053413" cy="2784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0" y="3642610"/>
            <a:ext cx="3188531" cy="2576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6" r="4036"/>
          <a:stretch/>
        </p:blipFill>
        <p:spPr>
          <a:xfrm>
            <a:off x="5955677" y="3429001"/>
            <a:ext cx="3070899" cy="28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244" y="314794"/>
            <a:ext cx="661066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Sherpa + </a:t>
            </a:r>
            <a:r>
              <a:rPr lang="en-US" sz="2800" i="1" dirty="0" err="1" smtClean="0"/>
              <a:t>Gossling</a:t>
            </a:r>
            <a:r>
              <a:rPr lang="en-US" sz="2800" i="1" dirty="0" smtClean="0"/>
              <a:t> + HGDP + 100 randomly selected samples from 1000 Genomes + ancient Sardinian data</a:t>
            </a:r>
          </a:p>
          <a:p>
            <a:endParaRPr lang="en-US" sz="2800" i="1" dirty="0"/>
          </a:p>
          <a:p>
            <a:r>
              <a:rPr lang="en-US" sz="2800" i="1" dirty="0" smtClean="0"/>
              <a:t>We focus on only known damage signatures </a:t>
            </a:r>
            <a:r>
              <a:rPr lang="mr-IN" sz="2800" i="1" dirty="0" smtClean="0"/>
              <a:t>–</a:t>
            </a:r>
            <a:r>
              <a:rPr lang="en-US" sz="2800" i="1" dirty="0" smtClean="0"/>
              <a:t> C-&gt;T along with the position of the mutation from end of the read (from position 0 to position 10)</a:t>
            </a:r>
            <a:endParaRPr lang="en-US" sz="2800" i="1" dirty="0"/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60" y="209862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4" y="254835"/>
            <a:ext cx="8471045" cy="6295868"/>
          </a:xfrm>
        </p:spPr>
      </p:pic>
    </p:spTree>
    <p:extLst>
      <p:ext uri="{BB962C8B-B14F-4D97-AF65-F5344CB8AC3E}">
        <p14:creationId xmlns:p14="http://schemas.microsoft.com/office/powerpoint/2010/main" val="9253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Data-set #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DiRenzio</a:t>
            </a:r>
            <a:r>
              <a:rPr lang="en-US" dirty="0" smtClean="0"/>
              <a:t> Lab: 48 Ancients and 7 control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Do the ancients look “ancient”?</a:t>
            </a:r>
          </a:p>
          <a:p>
            <a:pPr lvl="1"/>
            <a:r>
              <a:rPr lang="en-US" dirty="0" smtClean="0"/>
              <a:t>Is there any DNA in the the controls?</a:t>
            </a:r>
          </a:p>
          <a:p>
            <a:pPr lvl="2"/>
            <a:r>
              <a:rPr lang="en-US" dirty="0" smtClean="0"/>
              <a:t>If so, is the DNA modern or ancient?  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6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0" y="0"/>
            <a:ext cx="3429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49" y="389744"/>
            <a:ext cx="5540740" cy="57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9136" y="2338466"/>
            <a:ext cx="66106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In classifying between moderns and ancient samples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91" y="2203556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745" y="749509"/>
            <a:ext cx="858936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dirty="0" smtClean="0"/>
              <a:t>onsensus  ancient data panel :  </a:t>
            </a:r>
            <a:r>
              <a:rPr lang="en-US" sz="2400" dirty="0" smtClean="0"/>
              <a:t>Sherpa + the </a:t>
            </a:r>
            <a:r>
              <a:rPr lang="en-US" sz="2400" dirty="0" err="1" smtClean="0"/>
              <a:t>Gossling</a:t>
            </a:r>
            <a:r>
              <a:rPr lang="en-US" sz="2400" dirty="0" smtClean="0"/>
              <a:t> ancient.</a:t>
            </a:r>
          </a:p>
          <a:p>
            <a:endParaRPr lang="en-US" dirty="0"/>
          </a:p>
          <a:p>
            <a:r>
              <a:rPr lang="en-US" sz="2400" b="1" dirty="0" smtClean="0"/>
              <a:t>Consensus modern data panel:   </a:t>
            </a:r>
            <a:r>
              <a:rPr lang="en-US" sz="2400" dirty="0" smtClean="0"/>
              <a:t>1000 Genomes + HGDP moderns.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train the moderns and the ancient panels using the above data and test on the Sardinian ancients and the </a:t>
            </a:r>
            <a:r>
              <a:rPr lang="en-US" sz="2000" dirty="0" err="1" smtClean="0"/>
              <a:t>Gossling</a:t>
            </a:r>
            <a:r>
              <a:rPr lang="en-US" sz="2000" dirty="0" smtClean="0"/>
              <a:t> controls data.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apply Support Vector machines for classifying the test samples and generate a probability for each test sample to come from consensus moderns and equivalently, from consensus ancient panels. 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For Sardinian samples (total 5), 2 samples were classified as ancients and 3 as moderns.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For </a:t>
            </a:r>
            <a:r>
              <a:rPr lang="en-US" sz="2000" dirty="0" err="1" smtClean="0"/>
              <a:t>Gossling</a:t>
            </a:r>
            <a:r>
              <a:rPr lang="en-US" sz="2000" dirty="0" smtClean="0"/>
              <a:t> controls data (total 7), 2 were classified </a:t>
            </a:r>
            <a:r>
              <a:rPr lang="en-US" sz="2000" dirty="0" err="1" smtClean="0"/>
              <a:t>stronglt</a:t>
            </a:r>
            <a:r>
              <a:rPr lang="en-US" sz="2000" dirty="0" smtClean="0"/>
              <a:t> as ancients (EXN3 and Libneg3) and the rest as moderns.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8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69" y="286222"/>
            <a:ext cx="5358983" cy="5654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3063" y="1798820"/>
            <a:ext cx="1663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Train: ancient 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53063" y="122420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Train: ancient 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953063" y="683621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Train: moderns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953063" y="4547016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Train: moderns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3062" y="286222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Test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953061" y="904021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68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587" y="668108"/>
            <a:ext cx="224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 </a:t>
            </a:r>
            <a:r>
              <a:rPr lang="en-US" sz="3600" smtClean="0"/>
              <a:t>package </a:t>
            </a:r>
            <a:endParaRPr lang="en-US" sz="3600" dirty="0"/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42" y="496767"/>
            <a:ext cx="2262261" cy="8176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6906" y="1595415"/>
            <a:ext cx="665592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Developmental version : 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	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err="1">
                <a:hlinkClick r:id="rId3"/>
              </a:rPr>
              <a:t>github.com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kkdey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aRchaic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06904" y="3462727"/>
            <a:ext cx="5351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codes and the scripts for generating the plots and also additional plots for other values of K can be found at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113420" y="5054636"/>
            <a:ext cx="6769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github.com</a:t>
            </a:r>
            <a:r>
              <a:rPr lang="en-US" sz="2800" dirty="0">
                <a:hlinkClick r:id="rId4"/>
              </a:rPr>
              <a:t>/</a:t>
            </a:r>
            <a:r>
              <a:rPr lang="en-US" sz="2800" dirty="0" err="1">
                <a:hlinkClick r:id="rId4"/>
              </a:rPr>
              <a:t>halasadi</a:t>
            </a:r>
            <a:r>
              <a:rPr lang="en-US" sz="2800" dirty="0">
                <a:hlinkClick r:id="rId4"/>
              </a:rPr>
              <a:t>/ancient-damage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61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5" y="457200"/>
            <a:ext cx="849942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9059" y="20708"/>
            <a:ext cx="12162117" cy="762102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85" y="891934"/>
            <a:ext cx="6210300" cy="2019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135974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CNE1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127894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KS20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694573"/>
            <a:ext cx="6273800" cy="18542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0" y="495558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S30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860177"/>
            <a:ext cx="6273800" cy="190500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5285564" y="5334833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Steeper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5250284" y="343398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Shorter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79629" y="3680127"/>
            <a:ext cx="445924" cy="1518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33061" y="5616257"/>
            <a:ext cx="445924" cy="1518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Controls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9" y="1417638"/>
            <a:ext cx="4326013" cy="1246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40" y="3009900"/>
            <a:ext cx="4326012" cy="1383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775" y="4771492"/>
            <a:ext cx="4330225" cy="1281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987" y="1342963"/>
            <a:ext cx="4326013" cy="13208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987" y="3009900"/>
            <a:ext cx="4326013" cy="1276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40" y="4794086"/>
            <a:ext cx="4326013" cy="1258799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5809829" y="3218054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567812" y="3441591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867288" y="1816571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25271" y="2040108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873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Moderns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1" y="1559640"/>
            <a:ext cx="6182928" cy="205679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8757" y="999798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HG00097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91" y="4514332"/>
            <a:ext cx="6261100" cy="20701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58757" y="384550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HG00099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911446" y="2247791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69429" y="2471328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</a:t>
            </a:r>
            <a:r>
              <a:rPr lang="en-US" dirty="0"/>
              <a:t> </a:t>
            </a:r>
            <a:r>
              <a:rPr lang="en-US" dirty="0" err="1" smtClean="0"/>
              <a:t>Sards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(different data-set)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65" y="1733875"/>
            <a:ext cx="4956957" cy="162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166" y="3428750"/>
            <a:ext cx="4956957" cy="1429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166" y="5140315"/>
            <a:ext cx="4956957" cy="1510402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939491" y="2025220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39490" y="2405100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It’s not clear what is an “ancient” C-&gt;T damage profile and what is an “modern” profile?</a:t>
            </a:r>
          </a:p>
          <a:p>
            <a:r>
              <a:rPr lang="en-US" dirty="0"/>
              <a:t>Difficult to perform comparative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err="1" smtClean="0"/>
              <a:t>MapDamage</a:t>
            </a:r>
            <a:r>
              <a:rPr lang="en-US" dirty="0" smtClean="0"/>
              <a:t> is an individual-by-individual analysis</a:t>
            </a:r>
            <a:endParaRPr lang="en-US" dirty="0"/>
          </a:p>
          <a:p>
            <a:pPr lvl="1"/>
            <a:r>
              <a:rPr lang="en-US" dirty="0"/>
              <a:t>Hard to look at all plots simultaneously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Are we missing other patterns?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High-level overview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2671"/>
            <a:ext cx="8229600" cy="3195918"/>
          </a:xfrm>
        </p:spPr>
        <p:txBody>
          <a:bodyPr>
            <a:normAutofit/>
          </a:bodyPr>
          <a:lstStyle/>
          <a:p>
            <a:r>
              <a:rPr lang="en-US" b="1" dirty="0" smtClean="0"/>
              <a:t>Step 1: </a:t>
            </a:r>
            <a:r>
              <a:rPr lang="en-US" dirty="0" smtClean="0"/>
              <a:t>Gets “mutational patterns” from BAM files, which are flexible</a:t>
            </a:r>
          </a:p>
          <a:p>
            <a:endParaRPr lang="en-US" dirty="0" smtClean="0"/>
          </a:p>
          <a:p>
            <a:r>
              <a:rPr lang="en-US" b="1" dirty="0" smtClean="0"/>
              <a:t>Step 2: </a:t>
            </a:r>
            <a:r>
              <a:rPr lang="en-US" dirty="0" smtClean="0"/>
              <a:t>Cluster and visualize samples based on “mutational patterns”.</a:t>
            </a:r>
          </a:p>
        </p:txBody>
      </p:sp>
      <p:pic>
        <p:nvPicPr>
          <p:cNvPr id="4" name="Picture 3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99" y="2746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777</Words>
  <Application>Microsoft Macintosh PowerPoint</Application>
  <PresentationFormat>On-screen Show (4:3)</PresentationFormat>
  <Paragraphs>171</Paragraphs>
  <Slides>35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Mangal</vt:lpstr>
      <vt:lpstr>Times New Roman</vt:lpstr>
      <vt:lpstr>Arial</vt:lpstr>
      <vt:lpstr>Office Theme</vt:lpstr>
      <vt:lpstr>PowerPoint Presentation</vt:lpstr>
      <vt:lpstr>PowerPoint Presentation</vt:lpstr>
      <vt:lpstr>Data-set # 1</vt:lpstr>
      <vt:lpstr>MapDamage on Ancients</vt:lpstr>
      <vt:lpstr>MapDamage on Controls</vt:lpstr>
      <vt:lpstr>MapDamage on Moderns</vt:lpstr>
      <vt:lpstr>MapDamage on Ancient Sards. (different data-set)</vt:lpstr>
      <vt:lpstr>Thoughts…</vt:lpstr>
      <vt:lpstr>High-level overview of</vt:lpstr>
      <vt:lpstr>Step 1: Get mutational patterns from BAM files</vt:lpstr>
      <vt:lpstr>Step 2: Clustering and visualization</vt:lpstr>
      <vt:lpstr>Graphical overview of</vt:lpstr>
      <vt:lpstr>PowerPoint Presentation</vt:lpstr>
      <vt:lpstr>PowerPoint Presentation</vt:lpstr>
      <vt:lpstr>PowerPoint Presentation</vt:lpstr>
      <vt:lpstr>MapDamage on Ancients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</dc:title>
  <dc:creator>Hussein</dc:creator>
  <cp:lastModifiedBy>Kushal Dey</cp:lastModifiedBy>
  <cp:revision>109</cp:revision>
  <dcterms:created xsi:type="dcterms:W3CDTF">2017-01-02T22:32:29Z</dcterms:created>
  <dcterms:modified xsi:type="dcterms:W3CDTF">2017-01-07T08:34:44Z</dcterms:modified>
</cp:coreProperties>
</file>